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40" r:id="rId2"/>
    <p:sldId id="328" r:id="rId3"/>
    <p:sldId id="301" r:id="rId4"/>
    <p:sldId id="331" r:id="rId5"/>
    <p:sldId id="330" r:id="rId6"/>
    <p:sldId id="338" r:id="rId7"/>
    <p:sldId id="336" r:id="rId8"/>
    <p:sldId id="341" r:id="rId9"/>
    <p:sldId id="332" r:id="rId10"/>
    <p:sldId id="333" r:id="rId11"/>
    <p:sldId id="334" r:id="rId12"/>
    <p:sldId id="3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E768D-600D-419B-96A1-C86DCAB2C075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D2518-C462-48B0-B3C4-A0943C51A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8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B39E8-92A0-414C-84C3-1AF93138934D}" type="datetime1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4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596BD-D11C-4C6F-952D-5B0A678B1EDA}" type="datetime1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6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4D14-6829-4CBF-8D10-B6CE7D00D6D9}" type="datetime1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3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11F4-9E1A-41FE-8E7B-6B0CD0FDF398}" type="datetime1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D87BD-351A-43A6-AA0C-9429988B008D}" type="datetime1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5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F96C-35C3-41F9-B9BC-F9CE82665FB3}" type="datetime1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DA21-872E-4B5E-BFEA-6320A2C63A2E}" type="datetime1">
              <a:rPr lang="en-US" smtClean="0"/>
              <a:t>2/24/2017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3402-55DB-4BA1-9BCA-89C99E70C84E}" type="datetime1">
              <a:rPr lang="en-US" smtClean="0"/>
              <a:t>2/24/2017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9C72B-6ABA-4765-B7E0-1710A26534A7}" type="datetime1">
              <a:rPr lang="en-US" smtClean="0"/>
              <a:t>2/24/2017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0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302350-2D66-48CA-82FD-A674B5553337}" type="datetime1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6662-B8B2-45A7-B6C6-D7DEBC68BC97}" type="datetime1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F099600-150B-4125-97A8-4C4791A1DED5}" type="datetime1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3CE748-DBA0-4020-9979-134582C03A8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6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Manipulation Pipeline	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Implementation details</a:t>
            </a:r>
          </a:p>
          <a:p>
            <a:pPr lvl="1"/>
            <a:r>
              <a:rPr lang="en-US" dirty="0" smtClean="0"/>
              <a:t>Current demonstrations</a:t>
            </a:r>
          </a:p>
          <a:p>
            <a:pPr lvl="1"/>
            <a:r>
              <a:rPr lang="en-US" dirty="0" smtClean="0"/>
              <a:t>Pros and Cons</a:t>
            </a:r>
          </a:p>
          <a:p>
            <a:pPr lvl="1"/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Robot: </a:t>
            </a:r>
            <a:r>
              <a:rPr lang="en-US" sz="4000" dirty="0" smtClean="0"/>
              <a:t>Hardcoded handoff</a:t>
            </a:r>
            <a:br>
              <a:rPr lang="en-US" sz="4000" dirty="0" smtClean="0"/>
            </a:br>
            <a:r>
              <a:rPr lang="en-US" sz="2000" dirty="0" err="1" smtClean="0"/>
              <a:t>sbpl_demos</a:t>
            </a:r>
            <a:r>
              <a:rPr lang="en-US" sz="2000" dirty="0" smtClean="0"/>
              <a:t>/scripts/</a:t>
            </a:r>
            <a:r>
              <a:rPr lang="en-US" sz="2000" dirty="0" err="1" smtClean="0"/>
              <a:t>multi_robot_demos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605546" cy="402336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800" dirty="0"/>
              <a:t>Use AR pose detection to command a simple sequence of </a:t>
            </a:r>
            <a:r>
              <a:rPr lang="en-US" sz="1800" dirty="0" smtClean="0"/>
              <a:t>coordinated arm motions across 2 robots</a:t>
            </a:r>
            <a:endParaRPr lang="en-US" sz="1800" dirty="0"/>
          </a:p>
          <a:p>
            <a:pPr marL="0" indent="0">
              <a:spcBef>
                <a:spcPts val="200"/>
              </a:spcBef>
              <a:buNone/>
            </a:pPr>
            <a:r>
              <a:rPr lang="en-US" dirty="0"/>
              <a:t>Required:</a:t>
            </a:r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/>
              <a:t> Roman and Commander (Dagobah</a:t>
            </a:r>
            <a:r>
              <a:rPr lang="en-US" dirty="0" smtClean="0"/>
              <a:t>)</a:t>
            </a:r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 PR2 and Commander (</a:t>
            </a:r>
            <a:r>
              <a:rPr lang="en-US" dirty="0" err="1" smtClean="0"/>
              <a:t>Tatooine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/>
              <a:t> AR Tagged item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/>
              <a:t>Instructions:</a:t>
            </a:r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/>
              <a:t> Place AR tag in view of the Asus, confirm AR pose estimation in </a:t>
            </a:r>
            <a:r>
              <a:rPr lang="en-US" dirty="0" err="1"/>
              <a:t>Rviz</a:t>
            </a:r>
            <a:endParaRPr lang="en-US" dirty="0"/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/>
              <a:t> The pre-grasp and post grasp are computed on the right side of the tag, so ensure the Roman can reasonably reach the tag</a:t>
            </a:r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/>
              <a:t>Once supporting servers are running, execute </a:t>
            </a:r>
            <a:r>
              <a:rPr lang="en-US" dirty="0" smtClean="0"/>
              <a:t>roman_pr2_hardcoded_handoff.py</a:t>
            </a:r>
            <a:endParaRPr lang="en-US" dirty="0"/>
          </a:p>
          <a:p>
            <a:pPr marL="0" indent="0">
              <a:spcBef>
                <a:spcPts val="200"/>
              </a:spcBef>
              <a:buNone/>
            </a:pPr>
            <a:r>
              <a:rPr lang="en-US" dirty="0"/>
              <a:t>Improvement Ideas: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Coordinate collision objects between robots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4718" y="2383014"/>
            <a:ext cx="4298242" cy="32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 </a:t>
            </a:r>
            <a:r>
              <a:rPr lang="en-US" dirty="0" smtClean="0"/>
              <a:t>Points				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Roman </a:t>
            </a:r>
            <a:r>
              <a:rPr lang="en-US" dirty="0" err="1" smtClean="0"/>
              <a:t>elmo</a:t>
            </a:r>
            <a:r>
              <a:rPr lang="en-US" dirty="0" smtClean="0"/>
              <a:t>/</a:t>
            </a:r>
            <a:r>
              <a:rPr lang="en-US" dirty="0" err="1" smtClean="0"/>
              <a:t>ethercat</a:t>
            </a:r>
            <a:r>
              <a:rPr lang="en-US" dirty="0" smtClean="0"/>
              <a:t> driver initialization (ongoing)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Unhelpful error message: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 smtClean="0"/>
              <a:t>*** </a:t>
            </a:r>
            <a:r>
              <a:rPr lang="en-US" dirty="0"/>
              <a:t>ERROR (12) : </a:t>
            </a:r>
            <a:r>
              <a:rPr lang="en-US" dirty="0" err="1"/>
              <a:t>Erroroneous</a:t>
            </a:r>
            <a:r>
              <a:rPr lang="en-US" dirty="0"/>
              <a:t> response when reading </a:t>
            </a:r>
            <a:r>
              <a:rPr lang="en-US" dirty="0" smtClean="0"/>
              <a:t>SO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System restarts have been the only way I know to clear this issue, sometimes many times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Rocon</a:t>
            </a:r>
            <a:r>
              <a:rPr lang="en-US" dirty="0" smtClean="0"/>
              <a:t> networking (intermittent)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Most of the time it functions properly but occasionally subscribed topics do not appear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Number of subscribers do not increase over the network, so beware of code that requires &gt;= 1 subscriber to begin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System Complexity (solved)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Shear number of computers and electronics to manage adds significant non-value overhead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Computers total: 9 (5 – roman, 4 – PR2), LAN configuration, Roman electronics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Rocon</a:t>
            </a:r>
            <a:r>
              <a:rPr lang="en-US" dirty="0" smtClean="0"/>
              <a:t> Solves Groovy/Indigo problem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Barrier to entry should be low for PR2 development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Pr2 Navigation, actions, and Arm Planning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Roman Arm Planning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Lab network is robust across Pr2 and Roman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AR tag pose estimation is robust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0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Demos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Exploit more of the PR2’s features in multi-robot demo (Alex)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Pass objects back and forth between robots indefinitely (Alex)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Explore </a:t>
            </a:r>
            <a:r>
              <a:rPr lang="en-US" dirty="0" err="1" smtClean="0"/>
              <a:t>moveit</a:t>
            </a:r>
            <a:r>
              <a:rPr lang="en-US" dirty="0" smtClean="0"/>
              <a:t> sensor manager for real-time collision obstacle generation (Tae-</a:t>
            </a:r>
            <a:r>
              <a:rPr lang="en-US" dirty="0" err="1" smtClean="0"/>
              <a:t>hyung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Improve arbitrarily located AR tag grasping (Alex)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Collision object sharing between robots (Alex)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Other-robot collision modelling (Alex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Get SBPL arm planner packages in </a:t>
            </a:r>
            <a:r>
              <a:rPr lang="en-US" dirty="0" err="1" smtClean="0"/>
              <a:t>sbpl_demos</a:t>
            </a:r>
            <a:r>
              <a:rPr lang="en-US" dirty="0" smtClean="0"/>
              <a:t> setup configurations (Sung)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MRSD Handoff Development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An MRSD team of 5 people will be taking this system to create a more robust handoff system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SBPL Demo Framework</a:t>
            </a:r>
            <a:br>
              <a:rPr lang="en-US" dirty="0" smtClean="0"/>
            </a:br>
            <a:r>
              <a:rPr lang="en-US" sz="4000" dirty="0" smtClean="0"/>
              <a:t>Motivation and Design Goals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732" y="1871134"/>
            <a:ext cx="869526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Current State:</a:t>
            </a:r>
          </a:p>
          <a:p>
            <a:pPr marL="578358" lvl="1" indent="-285750"/>
            <a:r>
              <a:rPr lang="en-US" dirty="0" smtClean="0"/>
              <a:t>Demos are time consuming and have to be made from scratch</a:t>
            </a:r>
          </a:p>
          <a:p>
            <a:pPr marL="578358" lvl="1" indent="-285750"/>
            <a:r>
              <a:rPr lang="en-US" dirty="0" smtClean="0"/>
              <a:t>Past demos largely cannot be recreated or reused</a:t>
            </a:r>
          </a:p>
          <a:p>
            <a:pPr marL="292608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Design Goals: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 enable multi-robot manipulation tasks (quadcopter projects out of scope)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Allow researchers to quickly script demos that feature their area of interest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Maintain demonstration code that can be reused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Allow independent development on robots on differing platforms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4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/>
          <p:cNvCxnSpPr/>
          <p:nvPr/>
        </p:nvCxnSpPr>
        <p:spPr>
          <a:xfrm flipH="1">
            <a:off x="2732212" y="2118206"/>
            <a:ext cx="34038" cy="1102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20" descr="Image result for lapto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t="7135" r="3777" b="22290"/>
          <a:stretch/>
        </p:blipFill>
        <p:spPr bwMode="auto">
          <a:xfrm>
            <a:off x="1614514" y="787856"/>
            <a:ext cx="2026269" cy="13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7354" y="3225068"/>
            <a:ext cx="2438400" cy="2602462"/>
          </a:xfrm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PR2 Local Master</a:t>
            </a:r>
          </a:p>
          <a:p>
            <a:r>
              <a:rPr lang="en-US" dirty="0" smtClean="0"/>
              <a:t>Actions:</a:t>
            </a:r>
          </a:p>
          <a:p>
            <a:pPr lvl="1"/>
            <a:r>
              <a:rPr lang="en-US" dirty="0" err="1" smtClean="0"/>
              <a:t>Move_base</a:t>
            </a:r>
            <a:endParaRPr lang="en-US" dirty="0" smtClean="0"/>
          </a:p>
          <a:p>
            <a:pPr lvl="1"/>
            <a:r>
              <a:rPr lang="en-US" dirty="0" err="1" smtClean="0"/>
              <a:t>Move_arm</a:t>
            </a:r>
            <a:endParaRPr lang="en-US" dirty="0" smtClean="0"/>
          </a:p>
          <a:p>
            <a:pPr lvl="1"/>
            <a:r>
              <a:rPr lang="en-US" dirty="0" err="1" smtClean="0"/>
              <a:t>Torso_controller</a:t>
            </a:r>
            <a:endParaRPr lang="en-US" dirty="0" smtClean="0"/>
          </a:p>
          <a:p>
            <a:pPr lvl="1"/>
            <a:r>
              <a:rPr lang="en-US" dirty="0" err="1" smtClean="0"/>
              <a:t>Point_head</a:t>
            </a:r>
            <a:endParaRPr lang="en-US" dirty="0" smtClean="0"/>
          </a:p>
          <a:p>
            <a:pPr lvl="1"/>
            <a:r>
              <a:rPr lang="en-US" dirty="0" err="1" smtClean="0"/>
              <a:t>TF_lookup</a:t>
            </a:r>
            <a:endParaRPr lang="en-US" dirty="0" smtClean="0"/>
          </a:p>
          <a:p>
            <a:pPr lvl="1"/>
            <a:r>
              <a:rPr lang="en-US" dirty="0" smtClean="0"/>
              <a:t>Gripper </a:t>
            </a:r>
            <a:r>
              <a:rPr lang="en-US" dirty="0" err="1" smtClean="0"/>
              <a:t>Cmds</a:t>
            </a:r>
            <a:endParaRPr lang="en-US" dirty="0" smtClean="0"/>
          </a:p>
          <a:p>
            <a:r>
              <a:rPr lang="en-US" dirty="0" smtClean="0"/>
              <a:t>Topics:</a:t>
            </a:r>
          </a:p>
          <a:p>
            <a:pPr lvl="1"/>
            <a:r>
              <a:rPr lang="en-US" dirty="0" smtClean="0"/>
              <a:t>Raw sensor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4049" y="-8085"/>
            <a:ext cx="10058400" cy="63896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ROS Architecture</a:t>
            </a:r>
            <a:endParaRPr lang="en-US" sz="3200" dirty="0"/>
          </a:p>
        </p:txBody>
      </p:sp>
      <p:pic>
        <p:nvPicPr>
          <p:cNvPr id="1026" name="Picture 2" descr="Image result for pr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6" y="3733800"/>
            <a:ext cx="1673930" cy="25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003982" y="1955658"/>
            <a:ext cx="2341245" cy="1911492"/>
            <a:chOff x="6393180" y="1117458"/>
            <a:chExt cx="4762500" cy="3514726"/>
          </a:xfrm>
        </p:grpSpPr>
        <p:pic>
          <p:nvPicPr>
            <p:cNvPr id="1032" name="Picture 8" descr="Image result for desktop compu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180" y="1117458"/>
              <a:ext cx="4762500" cy="351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yod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227" y="2092325"/>
              <a:ext cx="2041173" cy="1123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n 6"/>
          <p:cNvSpPr/>
          <p:nvPr/>
        </p:nvSpPr>
        <p:spPr>
          <a:xfrm>
            <a:off x="5766824" y="1923618"/>
            <a:ext cx="1835224" cy="606567"/>
          </a:xfrm>
          <a:prstGeom prst="can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Rocon</a:t>
            </a:r>
            <a:r>
              <a:rPr lang="en-US" sz="1200" dirty="0" smtClean="0">
                <a:solidFill>
                  <a:schemeClr val="tx1"/>
                </a:solidFill>
              </a:rPr>
              <a:t> Hub (</a:t>
            </a:r>
            <a:r>
              <a:rPr lang="en-US" sz="1200" dirty="0" err="1" smtClean="0">
                <a:solidFill>
                  <a:schemeClr val="tx1"/>
                </a:solidFill>
              </a:rPr>
              <a:t>Redis</a:t>
            </a:r>
            <a:r>
              <a:rPr lang="en-US" sz="1200" dirty="0" smtClean="0">
                <a:solidFill>
                  <a:schemeClr val="tx1"/>
                </a:solidFill>
              </a:rPr>
              <a:t> Server)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@Dagobah:6830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850" y="2743200"/>
            <a:ext cx="1551776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Alan1</a:t>
            </a:r>
          </a:p>
          <a:p>
            <a:pPr algn="ctr"/>
            <a:r>
              <a:rPr lang="en-US" dirty="0" smtClean="0"/>
              <a:t>Groovy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322944" y="1972978"/>
            <a:ext cx="1362075" cy="673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Dagobah</a:t>
            </a:r>
          </a:p>
          <a:p>
            <a:pPr algn="ctr"/>
            <a:r>
              <a:rPr lang="en-US" dirty="0" smtClean="0"/>
              <a:t>Indigo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835150" y="3733800"/>
            <a:ext cx="2899650" cy="24574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 Commander Local Master</a:t>
            </a:r>
          </a:p>
          <a:p>
            <a:pPr lvl="1"/>
            <a:r>
              <a:rPr lang="en-US" dirty="0" smtClean="0"/>
              <a:t>Action clients</a:t>
            </a:r>
          </a:p>
          <a:p>
            <a:pPr lvl="1"/>
            <a:r>
              <a:rPr lang="en-US" dirty="0" smtClean="0"/>
              <a:t>Service calls</a:t>
            </a:r>
          </a:p>
          <a:p>
            <a:pPr lvl="1"/>
            <a:r>
              <a:rPr lang="en-US" dirty="0" smtClean="0"/>
              <a:t>Read topics</a:t>
            </a:r>
          </a:p>
          <a:p>
            <a:pPr lvl="1"/>
            <a:r>
              <a:rPr lang="en-US" dirty="0" smtClean="0"/>
              <a:t>Runs State Machine</a:t>
            </a:r>
            <a:endParaRPr lang="en-US" dirty="0"/>
          </a:p>
          <a:p>
            <a:pPr lvl="1"/>
            <a:r>
              <a:rPr lang="en-US" dirty="0" smtClean="0"/>
              <a:t>TF bookkeeping between robots</a:t>
            </a:r>
          </a:p>
        </p:txBody>
      </p:sp>
      <p:sp>
        <p:nvSpPr>
          <p:cNvPr id="11" name="Cloud 10"/>
          <p:cNvSpPr/>
          <p:nvPr/>
        </p:nvSpPr>
        <p:spPr>
          <a:xfrm>
            <a:off x="5480945" y="3172348"/>
            <a:ext cx="1553845" cy="9220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SBPL LAN</a:t>
            </a:r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4229898" y="4211902"/>
            <a:ext cx="1435173" cy="7773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Rocon</a:t>
            </a:r>
            <a:r>
              <a:rPr lang="en-US" sz="1100" dirty="0" smtClean="0">
                <a:solidFill>
                  <a:schemeClr val="tx1"/>
                </a:solidFill>
              </a:rPr>
              <a:t> Gateway</a:t>
            </a:r>
          </a:p>
        </p:txBody>
      </p:sp>
      <p:cxnSp>
        <p:nvCxnSpPr>
          <p:cNvPr id="16" name="Straight Arrow Connector 15"/>
          <p:cNvCxnSpPr>
            <a:stCxn id="11" idx="3"/>
          </p:cNvCxnSpPr>
          <p:nvPr/>
        </p:nvCxnSpPr>
        <p:spPr>
          <a:xfrm flipV="1">
            <a:off x="6257868" y="2647666"/>
            <a:ext cx="32289" cy="577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724490" y="4012631"/>
            <a:ext cx="1143125" cy="497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5"/>
          </p:cNvCxnSpPr>
          <p:nvPr/>
        </p:nvCxnSpPr>
        <p:spPr>
          <a:xfrm flipH="1">
            <a:off x="5306278" y="4026295"/>
            <a:ext cx="477487" cy="5742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7" name="Rectangle 1036"/>
          <p:cNvSpPr/>
          <p:nvPr/>
        </p:nvSpPr>
        <p:spPr>
          <a:xfrm>
            <a:off x="4390197" y="5015971"/>
            <a:ext cx="23342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err="1" smtClean="0"/>
              <a:t>roslaunch</a:t>
            </a:r>
            <a:r>
              <a:rPr lang="en-US" sz="800" dirty="0" smtClean="0"/>
              <a:t> </a:t>
            </a:r>
            <a:r>
              <a:rPr lang="en-US" sz="800" dirty="0" err="1"/>
              <a:t>sbpl_multimaster</a:t>
            </a:r>
            <a:r>
              <a:rPr lang="en-US" sz="800" dirty="0"/>
              <a:t> alan1_gateway.launch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54959" y="5257960"/>
            <a:ext cx="24497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err="1" smtClean="0"/>
              <a:t>roslaunch</a:t>
            </a:r>
            <a:r>
              <a:rPr lang="en-US" sz="800" dirty="0" smtClean="0"/>
              <a:t> </a:t>
            </a:r>
            <a:r>
              <a:rPr lang="en-US" sz="800" dirty="0" err="1"/>
              <a:t>sbpl_multimaster</a:t>
            </a:r>
            <a:r>
              <a:rPr lang="en-US" sz="800" dirty="0"/>
              <a:t> </a:t>
            </a:r>
            <a:r>
              <a:rPr lang="en-US" sz="800" dirty="0" err="1" smtClean="0"/>
              <a:t>dagobah_gateway.launch</a:t>
            </a:r>
            <a:endParaRPr lang="en-US" sz="800" dirty="0"/>
          </a:p>
        </p:txBody>
      </p:sp>
      <p:sp>
        <p:nvSpPr>
          <p:cNvPr id="1038" name="Rectangle 1037"/>
          <p:cNvSpPr/>
          <p:nvPr/>
        </p:nvSpPr>
        <p:spPr>
          <a:xfrm>
            <a:off x="5627896" y="1593940"/>
            <a:ext cx="21130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err="1"/>
              <a:t>roslaunch</a:t>
            </a:r>
            <a:r>
              <a:rPr lang="en-US" sz="800" dirty="0"/>
              <a:t> </a:t>
            </a:r>
            <a:r>
              <a:rPr lang="en-US" sz="800" dirty="0" err="1" smtClean="0"/>
              <a:t>sbpl_multimaster</a:t>
            </a:r>
            <a:r>
              <a:rPr lang="en-US" sz="800" dirty="0" smtClean="0"/>
              <a:t> </a:t>
            </a:r>
            <a:r>
              <a:rPr lang="en-US" sz="800" dirty="0" err="1"/>
              <a:t>sbpl_hub.launch</a:t>
            </a:r>
            <a:r>
              <a:rPr lang="en-US" sz="800" dirty="0"/>
              <a:t>  </a:t>
            </a:r>
          </a:p>
        </p:txBody>
      </p:sp>
      <p:sp>
        <p:nvSpPr>
          <p:cNvPr id="50" name="Isosceles Triangle 49"/>
          <p:cNvSpPr/>
          <p:nvPr/>
        </p:nvSpPr>
        <p:spPr>
          <a:xfrm>
            <a:off x="7532596" y="4245960"/>
            <a:ext cx="1435173" cy="7773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Rocon</a:t>
            </a:r>
            <a:r>
              <a:rPr lang="en-US" sz="1100" dirty="0" smtClean="0">
                <a:solidFill>
                  <a:schemeClr val="tx1"/>
                </a:solidFill>
              </a:rPr>
              <a:t> Gateway</a:t>
            </a:r>
          </a:p>
        </p:txBody>
      </p:sp>
      <p:pic>
        <p:nvPicPr>
          <p:cNvPr id="1042" name="Picture 10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817" y="236061"/>
            <a:ext cx="2879508" cy="1459210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9983152" y="1193207"/>
            <a:ext cx="1362075" cy="673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Roman</a:t>
            </a:r>
          </a:p>
          <a:p>
            <a:pPr algn="ctr"/>
            <a:r>
              <a:rPr lang="en-US" dirty="0" smtClean="0"/>
              <a:t>Indigo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234073" y="678891"/>
            <a:ext cx="1362075" cy="673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atooine</a:t>
            </a:r>
            <a:endParaRPr lang="en-US" dirty="0" smtClean="0"/>
          </a:p>
          <a:p>
            <a:pPr algn="ctr"/>
            <a:r>
              <a:rPr lang="en-US" dirty="0" smtClean="0"/>
              <a:t>Indigo</a:t>
            </a:r>
            <a:endParaRPr lang="en-US" dirty="0"/>
          </a:p>
        </p:txBody>
      </p:sp>
      <p:pic>
        <p:nvPicPr>
          <p:cNvPr id="33" name="Picture 18" descr="Image result for anakin skywalker pod rac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00" y="868940"/>
            <a:ext cx="1395959" cy="79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234518" y="2309599"/>
            <a:ext cx="1309525" cy="499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Groovy </a:t>
            </a:r>
            <a:r>
              <a:rPr lang="en-US" sz="1200" dirty="0">
                <a:sym typeface="Wingdings" panose="05000000000000000000" pitchFamily="2" charset="2"/>
              </a:rPr>
              <a:t> Indigo </a:t>
            </a:r>
            <a:r>
              <a:rPr lang="en-US" sz="1200" dirty="0"/>
              <a:t>Moveit Interface 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844225" y="1718456"/>
            <a:ext cx="0" cy="734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71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2857"/>
            <a:ext cx="9144000" cy="574944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927181" y="4891224"/>
            <a:ext cx="1542528" cy="396784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Move_base</a:t>
            </a:r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1954320" y="5323371"/>
            <a:ext cx="1515389" cy="396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Move_base</a:t>
            </a:r>
            <a:r>
              <a:rPr lang="en-US" sz="1200" dirty="0" smtClean="0"/>
              <a:t> SBPL (TODO)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1524000" y="2855934"/>
            <a:ext cx="1515389" cy="33194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Move_arm</a:t>
            </a:r>
            <a:r>
              <a:rPr lang="en-US" sz="1200" dirty="0" smtClean="0"/>
              <a:t> OMPL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1524000" y="3277580"/>
            <a:ext cx="1515389" cy="396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Move_arm</a:t>
            </a:r>
            <a:r>
              <a:rPr lang="en-US" sz="1200" dirty="0" smtClean="0"/>
              <a:t> SBPL (TODO)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1196625" y="1382290"/>
            <a:ext cx="1515389" cy="33194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Point_head</a:t>
            </a:r>
            <a:r>
              <a:rPr lang="en-US" sz="1200" dirty="0" smtClean="0"/>
              <a:t> action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3039389" y="212025"/>
            <a:ext cx="1515389" cy="33194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</a:t>
            </a:r>
            <a:r>
              <a:rPr lang="en-US" sz="1200" dirty="0" smtClean="0"/>
              <a:t>inect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4042121" y="1533979"/>
            <a:ext cx="1515389" cy="33194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 Tag Detection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4273072" y="2767698"/>
            <a:ext cx="1515389" cy="33194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Gripper Actions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5932312" y="1464802"/>
            <a:ext cx="1515389" cy="396784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Move_arm</a:t>
            </a:r>
            <a:r>
              <a:rPr lang="en-US" sz="1200" dirty="0" smtClean="0"/>
              <a:t> SBPL</a:t>
            </a: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5338305" y="3475972"/>
            <a:ext cx="1515389" cy="33194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Asus </a:t>
            </a:r>
            <a:r>
              <a:rPr lang="en-US" sz="1200" dirty="0" err="1" smtClean="0"/>
              <a:t>Xtion</a:t>
            </a:r>
            <a:r>
              <a:rPr lang="en-US" sz="1200" dirty="0" smtClean="0"/>
              <a:t> + Tilt servo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7300326" y="4997236"/>
            <a:ext cx="1515389" cy="33194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 Navigation</a:t>
            </a:r>
            <a:endParaRPr lang="en-US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7701159" y="2005334"/>
            <a:ext cx="1515389" cy="419814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PointGrey</a:t>
            </a:r>
            <a:r>
              <a:rPr lang="en-US" sz="1200" dirty="0" smtClean="0"/>
              <a:t> </a:t>
            </a:r>
            <a:r>
              <a:rPr lang="en-US" sz="1200" dirty="0" err="1" smtClean="0"/>
              <a:t>BlackFly</a:t>
            </a:r>
            <a:endParaRPr lang="en-US" sz="1200" dirty="0" smtClean="0"/>
          </a:p>
          <a:p>
            <a:pPr algn="ctr"/>
            <a:r>
              <a:rPr lang="en-US" sz="1200" dirty="0" smtClean="0"/>
              <a:t>(unused)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536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5699" y="1975261"/>
            <a:ext cx="3272790" cy="736282"/>
          </a:xfrm>
        </p:spPr>
        <p:txBody>
          <a:bodyPr/>
          <a:lstStyle/>
          <a:p>
            <a:r>
              <a:rPr lang="en-US" dirty="0" err="1" smtClean="0"/>
              <a:t>Sbpl_demos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77212" y="2711543"/>
            <a:ext cx="3271276" cy="247668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ROS package to contain python-based scripting utilities </a:t>
            </a:r>
          </a:p>
          <a:p>
            <a:pPr lvl="1"/>
            <a:r>
              <a:rPr lang="en-US" dirty="0" smtClean="0"/>
              <a:t>Robot-specific action clients and services</a:t>
            </a:r>
          </a:p>
          <a:p>
            <a:pPr lvl="1"/>
            <a:r>
              <a:rPr lang="en-US" dirty="0" smtClean="0"/>
              <a:t>State machine (python based)</a:t>
            </a:r>
          </a:p>
          <a:p>
            <a:pPr lvl="1"/>
            <a:r>
              <a:rPr lang="en-US" dirty="0" smtClean="0"/>
              <a:t>AR Tag functions</a:t>
            </a:r>
          </a:p>
          <a:p>
            <a:r>
              <a:rPr lang="en-US" dirty="0" smtClean="0"/>
              <a:t>Status: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Functional, continued development</a:t>
            </a:r>
            <a:endParaRPr lang="en-US" dirty="0">
              <a:solidFill>
                <a:srgbClr val="FF0000"/>
              </a:solidFill>
            </a:endParaRPr>
          </a:p>
          <a:p>
            <a:pPr marL="201168" lvl="1" indent="0">
              <a:buNone/>
            </a:pP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smtClean="0">
                <a:solidFill>
                  <a:srgbClr val="0070C0"/>
                </a:solidFill>
              </a:rPr>
              <a:t>github.com/sbpl/sbpl_demos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747051" y="1975261"/>
            <a:ext cx="3512489" cy="736282"/>
          </a:xfrm>
        </p:spPr>
        <p:txBody>
          <a:bodyPr/>
          <a:lstStyle/>
          <a:p>
            <a:r>
              <a:rPr lang="en-US" dirty="0" err="1" smtClean="0"/>
              <a:t>SBPL_multimaster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3747051" y="2711543"/>
            <a:ext cx="3512489" cy="247668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ROS package to manage the </a:t>
            </a:r>
            <a:r>
              <a:rPr lang="en-US" dirty="0" err="1" smtClean="0"/>
              <a:t>Rocon</a:t>
            </a:r>
            <a:r>
              <a:rPr lang="en-US" dirty="0" smtClean="0"/>
              <a:t> setup within lab</a:t>
            </a:r>
          </a:p>
          <a:p>
            <a:pPr lvl="1"/>
            <a:r>
              <a:rPr lang="en-US" dirty="0" err="1" smtClean="0"/>
              <a:t>Rocon</a:t>
            </a:r>
            <a:r>
              <a:rPr lang="en-US" dirty="0" smtClean="0"/>
              <a:t> configuration generator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ateway launch files</a:t>
            </a:r>
          </a:p>
          <a:p>
            <a:pPr lvl="1"/>
            <a:r>
              <a:rPr lang="en-US" dirty="0" err="1" smtClean="0"/>
              <a:t>Rocon</a:t>
            </a:r>
            <a:r>
              <a:rPr lang="en-US" dirty="0" smtClean="0"/>
              <a:t> hub launch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Status: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Completed</a:t>
            </a:r>
            <a:endParaRPr lang="en-US" dirty="0">
              <a:solidFill>
                <a:srgbClr val="FFC000"/>
              </a:solidFill>
            </a:endParaRPr>
          </a:p>
          <a:p>
            <a:pPr marL="201168" lvl="1" indent="0">
              <a:buNone/>
            </a:pPr>
            <a:r>
              <a:rPr lang="en-US" sz="1700" dirty="0">
                <a:solidFill>
                  <a:srgbClr val="0070C0"/>
                </a:solidFill>
              </a:rPr>
              <a:t>https://</a:t>
            </a:r>
            <a:r>
              <a:rPr lang="en-US" sz="1700" dirty="0" smtClean="0">
                <a:solidFill>
                  <a:srgbClr val="0070C0"/>
                </a:solidFill>
              </a:rPr>
              <a:t>github.com/sbpl/sbpl_multimaster</a:t>
            </a:r>
            <a:endParaRPr lang="en-US" sz="17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5</a:t>
            </a:fld>
            <a:endParaRPr lang="en-US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7586865" y="1978576"/>
            <a:ext cx="3512489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spcBef>
                <a:spcPts val="200"/>
              </a:spcBef>
            </a:pPr>
            <a:r>
              <a:rPr lang="en-US" dirty="0" err="1" smtClean="0"/>
              <a:t>Groovy_indigo_moveit</a:t>
            </a:r>
            <a:r>
              <a:rPr lang="en-US" dirty="0" smtClean="0"/>
              <a:t>_</a:t>
            </a:r>
          </a:p>
          <a:p>
            <a:pPr>
              <a:lnSpc>
                <a:spcPct val="70000"/>
              </a:lnSpc>
              <a:spcBef>
                <a:spcPts val="200"/>
              </a:spcBef>
            </a:pPr>
            <a:r>
              <a:rPr lang="en-US" dirty="0" smtClean="0"/>
              <a:t>wrapper</a:t>
            </a:r>
            <a:endParaRPr lang="en-US" dirty="0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7586865" y="2714858"/>
            <a:ext cx="3515144" cy="2476683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ROS package to manage PR2 from Indigo Moveit</a:t>
            </a:r>
          </a:p>
          <a:p>
            <a:pPr lvl="1"/>
            <a:r>
              <a:rPr lang="en-US" dirty="0" smtClean="0"/>
              <a:t>Custom message packages that match Groovy MD5sums</a:t>
            </a:r>
          </a:p>
          <a:p>
            <a:pPr lvl="1"/>
            <a:r>
              <a:rPr lang="en-US" dirty="0" smtClean="0"/>
              <a:t>I2g_follow_joint_trajectory action server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Status: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Completed</a:t>
            </a:r>
            <a:endParaRPr lang="en-US" dirty="0" smtClean="0">
              <a:solidFill>
                <a:srgbClr val="FFC000"/>
              </a:solidFill>
            </a:endParaRPr>
          </a:p>
          <a:p>
            <a:pPr marL="201168" lvl="1" indent="0">
              <a:buNone/>
            </a:pPr>
            <a:r>
              <a:rPr lang="en-US" sz="1500" dirty="0">
                <a:solidFill>
                  <a:srgbClr val="0070C0"/>
                </a:solidFill>
              </a:rPr>
              <a:t>https://github.com/abrinkmacmu/groovy_indigo_moveit_wrapper</a:t>
            </a:r>
          </a:p>
        </p:txBody>
      </p:sp>
    </p:spTree>
    <p:extLst>
      <p:ext uri="{BB962C8B-B14F-4D97-AF65-F5344CB8AC3E}">
        <p14:creationId xmlns:p14="http://schemas.microsoft.com/office/powerpoint/2010/main" val="26526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Sbpl_demos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770" y="2055834"/>
            <a:ext cx="1695450" cy="38290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488" y="3189309"/>
            <a:ext cx="1885950" cy="15621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149797" y="3306871"/>
            <a:ext cx="2466691" cy="478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57495" y="3785422"/>
            <a:ext cx="2458993" cy="761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90147" y="3159121"/>
            <a:ext cx="4634631" cy="159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/>
              <a:t>-Example usage code, not clean but may help users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/>
              <a:t>-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/>
              <a:t>-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sz="1400" dirty="0" smtClean="0"/>
              <a:t>Convention for finding python scripts “from      sbpl_demos.pr2_helpers import </a:t>
            </a:r>
            <a:r>
              <a:rPr lang="en-US" sz="1400" dirty="0" err="1" smtClean="0"/>
              <a:t>GripperCommander</a:t>
            </a:r>
            <a:r>
              <a:rPr lang="en-US" sz="1400" dirty="0" smtClean="0"/>
              <a:t>”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149797" y="2694092"/>
            <a:ext cx="152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Lab maps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21" y="-1155674"/>
            <a:ext cx="7575593" cy="935353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24611" y="4286954"/>
            <a:ext cx="152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Installation    instructions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9159" y="5198302"/>
            <a:ext cx="278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Pr2 and Roman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3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Configurations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42" y="3145031"/>
            <a:ext cx="4034063" cy="526182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" y="5869795"/>
            <a:ext cx="11677650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03" y="4103795"/>
            <a:ext cx="8134350" cy="1428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55" y="3362578"/>
            <a:ext cx="4095750" cy="28575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8083205" y="2530878"/>
            <a:ext cx="1551776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Alan1</a:t>
            </a:r>
          </a:p>
          <a:p>
            <a:pPr algn="ctr"/>
            <a:r>
              <a:rPr lang="en-US" dirty="0" smtClean="0"/>
              <a:t>Groovy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0422390" y="4269313"/>
            <a:ext cx="1362075" cy="673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Dagobah</a:t>
            </a:r>
          </a:p>
          <a:p>
            <a:pPr algn="ctr"/>
            <a:r>
              <a:rPr lang="en-US" dirty="0" smtClean="0"/>
              <a:t>Indigo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87655" y="5161648"/>
            <a:ext cx="1362075" cy="673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Roman</a:t>
            </a:r>
          </a:p>
          <a:p>
            <a:pPr algn="ctr"/>
            <a:r>
              <a:rPr lang="en-US" dirty="0" smtClean="0"/>
              <a:t>Indigo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736255" y="2638686"/>
            <a:ext cx="1362075" cy="673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atooine</a:t>
            </a:r>
            <a:endParaRPr lang="en-US" dirty="0" smtClean="0"/>
          </a:p>
          <a:p>
            <a:pPr algn="ctr"/>
            <a:r>
              <a:rPr lang="en-US" dirty="0" smtClean="0"/>
              <a:t>Indigo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7654" y="2194560"/>
            <a:ext cx="33448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Screen </a:t>
            </a:r>
            <a:r>
              <a:rPr lang="en-US" dirty="0" err="1"/>
              <a:t>c</a:t>
            </a:r>
            <a:r>
              <a:rPr lang="en-US" dirty="0" err="1" smtClean="0"/>
              <a:t>onfig</a:t>
            </a:r>
            <a:r>
              <a:rPr lang="en-US" dirty="0" smtClean="0"/>
              <a:t> per machine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Aids startup time and guides users to correct launches and scripts</a:t>
            </a:r>
          </a:p>
          <a:p>
            <a:endParaRPr lang="en-US" dirty="0"/>
          </a:p>
          <a:p>
            <a:r>
              <a:rPr lang="en-US" dirty="0" smtClean="0"/>
              <a:t>Contained in </a:t>
            </a:r>
            <a:r>
              <a:rPr lang="en-US" dirty="0" err="1" smtClean="0"/>
              <a:t>spbl_demos</a:t>
            </a:r>
            <a:r>
              <a:rPr lang="en-US" dirty="0" smtClean="0"/>
              <a:t>/</a:t>
            </a:r>
            <a:r>
              <a:rPr lang="en-US" dirty="0" err="1" smtClean="0"/>
              <a:t>screen_configs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Sbpl_multimaster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940265" cy="4023360"/>
          </a:xfrm>
        </p:spPr>
        <p:txBody>
          <a:bodyPr/>
          <a:lstStyle/>
          <a:p>
            <a:r>
              <a:rPr lang="en-US" dirty="0" smtClean="0"/>
              <a:t>The user should only have to modify one 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Modify 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gateway_topics.yaml</a:t>
            </a:r>
            <a:r>
              <a:rPr lang="en-US" dirty="0" smtClean="0"/>
              <a:t> to suit your needs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Launch the </a:t>
            </a:r>
            <a:r>
              <a:rPr lang="en-US" dirty="0" err="1" smtClean="0"/>
              <a:t>generate_multimaster_configs.yaml</a:t>
            </a:r>
            <a:r>
              <a:rPr lang="en-US" dirty="0" smtClean="0"/>
              <a:t> to create &lt;machine&gt;_</a:t>
            </a:r>
            <a:r>
              <a:rPr lang="en-US" dirty="0" err="1" smtClean="0"/>
              <a:t>gateway.launch</a:t>
            </a:r>
            <a:r>
              <a:rPr lang="en-US" dirty="0" smtClean="0"/>
              <a:t> files for all machines in the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Push the changes to the other machines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Rerun the &lt;machine&gt;_</a:t>
            </a:r>
            <a:r>
              <a:rPr lang="en-US" dirty="0" err="1" smtClean="0"/>
              <a:t>gateway.launch</a:t>
            </a:r>
            <a:r>
              <a:rPr lang="en-US" dirty="0" smtClean="0"/>
              <a:t> files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Does require manual configuration of each machine after change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could be addressed by installing workspaces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258" y="2271517"/>
            <a:ext cx="4467225" cy="3943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6060" y="1845734"/>
            <a:ext cx="468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gateway_topics.yaml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Robot: Roman Demo</a:t>
            </a:r>
            <a:br>
              <a:rPr lang="en-US" dirty="0" smtClean="0"/>
            </a:br>
            <a:r>
              <a:rPr lang="en-US" sz="2000" dirty="0" err="1"/>
              <a:t>s</a:t>
            </a:r>
            <a:r>
              <a:rPr lang="en-US" sz="2000" dirty="0" err="1" smtClean="0"/>
              <a:t>bpl_demos</a:t>
            </a:r>
            <a:r>
              <a:rPr lang="en-US" sz="2000" dirty="0" smtClean="0"/>
              <a:t>/scripts/</a:t>
            </a:r>
            <a:r>
              <a:rPr lang="en-US" sz="2000" dirty="0" err="1" smtClean="0"/>
              <a:t>single_robot_demos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1067" y="1845734"/>
            <a:ext cx="7323666" cy="4298242"/>
          </a:xfrm>
        </p:spPr>
        <p:txBody>
          <a:bodyPr>
            <a:norm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1800" dirty="0" smtClean="0"/>
              <a:t>Use AR </a:t>
            </a:r>
            <a:r>
              <a:rPr lang="en-US" sz="1800" dirty="0"/>
              <a:t>pose detection </a:t>
            </a:r>
            <a:r>
              <a:rPr lang="en-US" sz="1800" dirty="0" smtClean="0"/>
              <a:t>to command a simple </a:t>
            </a:r>
            <a:r>
              <a:rPr lang="en-US" sz="1800" dirty="0"/>
              <a:t>sequence of Arm motions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smtClean="0"/>
              <a:t>Required:</a:t>
            </a:r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Roman and Commander (Dagobah)</a:t>
            </a:r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 AR Tagged item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smtClean="0"/>
              <a:t>Instructions:</a:t>
            </a:r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Place AR tag in view of the Asus, confirm AR pose estimation in </a:t>
            </a:r>
            <a:r>
              <a:rPr lang="en-US" dirty="0" err="1" smtClean="0"/>
              <a:t>Rviz</a:t>
            </a:r>
            <a:endParaRPr lang="en-US" dirty="0" smtClean="0"/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The pre-grasp and post grasp are computed on the right side of the tag, so ensure the Roman can reasonably reach the tag</a:t>
            </a:r>
          </a:p>
          <a:p>
            <a:pPr lvl="1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Once supporting servers are running, execute roman_grasp_test.py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smtClean="0"/>
              <a:t>Improvement Ideas: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Instead of just one grasp approach to the AR item, consider many (top down, 90 </a:t>
            </a:r>
            <a:r>
              <a:rPr lang="en-US" dirty="0" err="1" smtClean="0"/>
              <a:t>deg</a:t>
            </a:r>
            <a:r>
              <a:rPr lang="en-US" dirty="0" smtClean="0"/>
              <a:t> intervals, or RPY randomization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Include collision object for picking surface and attached collision object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E748-DBA0-4020-9979-134582C03A80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single_roman_grasp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7068962" y="1509644"/>
            <a:ext cx="5828132" cy="32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cut/>
      </p:transition>
    </mc:Choice>
    <mc:Fallback xmlns="">
      <p:transition advClick="0" advTm="1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2347</TotalTime>
  <Words>872</Words>
  <Application>Microsoft Office PowerPoint</Application>
  <PresentationFormat>Widescreen</PresentationFormat>
  <Paragraphs>188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Collaborative Manipulation Pipeline </vt:lpstr>
      <vt:lpstr> SBPL Demo Framework Motivation and Design Goals</vt:lpstr>
      <vt:lpstr>ROS Architecture</vt:lpstr>
      <vt:lpstr>PowerPoint Presentation</vt:lpstr>
      <vt:lpstr>Implementation details</vt:lpstr>
      <vt:lpstr>Sbpl_demos</vt:lpstr>
      <vt:lpstr>Screen Configurations</vt:lpstr>
      <vt:lpstr>Sbpl_multimaster</vt:lpstr>
      <vt:lpstr>Single Robot: Roman Demo sbpl_demos/scripts/single_robot_demos</vt:lpstr>
      <vt:lpstr>Multi Robot: Hardcoded handoff sbpl_demos/scripts/multi_robot_demos</vt:lpstr>
      <vt:lpstr>Pain Points    Strengths</vt:lpstr>
      <vt:lpstr>Next Steps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Design Review</dc:title>
  <dc:creator>Richard Shanor</dc:creator>
  <cp:lastModifiedBy>Microsoft account</cp:lastModifiedBy>
  <cp:revision>106</cp:revision>
  <dcterms:created xsi:type="dcterms:W3CDTF">2016-02-29T03:09:44Z</dcterms:created>
  <dcterms:modified xsi:type="dcterms:W3CDTF">2017-02-24T20:13:51Z</dcterms:modified>
</cp:coreProperties>
</file>